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B216EAE-4616-4F32-ACFA-3236B9648434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FEF779A-F553-4ADB-B9E2-9FFCC007637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M.C.A.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M.S.A.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TERRENI SELETTIVI DIFFERENZIALI:</a:t>
            </a:r>
          </a:p>
          <a:p>
            <a:r>
              <a:rPr lang="it-IT" b="1" dirty="0" smtClean="0"/>
              <a:t>MAC CONKEY AGAR</a:t>
            </a:r>
          </a:p>
          <a:p>
            <a:r>
              <a:rPr lang="it-IT" b="1" dirty="0" smtClean="0"/>
              <a:t>MANNITOL  SALT AGAR</a:t>
            </a:r>
            <a:endParaRPr lang="it-IT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smtClean="0"/>
              <a:t>L'Agar sale mannitolo </a:t>
            </a:r>
            <a:endParaRPr lang="it-IT" b="1" dirty="0" smtClean="0"/>
          </a:p>
          <a:p>
            <a:r>
              <a:rPr lang="it-IT" dirty="0" smtClean="0"/>
              <a:t>è </a:t>
            </a:r>
            <a:r>
              <a:rPr lang="it-IT" dirty="0" smtClean="0"/>
              <a:t>un terreno di coltura usato in microbiologia. Inibisce la maggior parte dei batteri in quanto possiede percentuali di cloruro di sodio molto elevate (75-100 grammi per litro). Tale terreno consente la crescita degli Stafilococchi che sono batteri </a:t>
            </a:r>
            <a:r>
              <a:rPr lang="it-IT" dirty="0" err="1" smtClean="0"/>
              <a:t>alofili</a:t>
            </a:r>
            <a:r>
              <a:rPr lang="it-IT" dirty="0" smtClean="0"/>
              <a:t>.</a:t>
            </a:r>
          </a:p>
          <a:p>
            <a:r>
              <a:rPr lang="it-IT" dirty="0" smtClean="0"/>
              <a:t> </a:t>
            </a:r>
            <a:r>
              <a:rPr lang="it-IT" dirty="0" smtClean="0"/>
              <a:t>La fermentazione del mannitolo produce acidi, questo provoca una modificazione del pH e quindi un viraggio dell'indicatore presente nel terreno (rosso fenolo) da rosso a </a:t>
            </a:r>
            <a:r>
              <a:rPr lang="it-IT" dirty="0" smtClean="0"/>
              <a:t>giallo. </a:t>
            </a:r>
          </a:p>
          <a:p>
            <a:r>
              <a:rPr lang="it-IT" dirty="0" smtClean="0"/>
              <a:t>L'agar </a:t>
            </a:r>
            <a:r>
              <a:rPr lang="it-IT" dirty="0" smtClean="0"/>
              <a:t>sale mannitolo è un terreno sia selettivo (cioè permette la crescita solo di alcune specie) che differenziale (permette la discriminazione di una specie dall'altra grazie ad indicatori</a:t>
            </a:r>
            <a:r>
              <a:rPr lang="it-IT" dirty="0" smtClean="0"/>
              <a:t>).</a:t>
            </a:r>
          </a:p>
          <a:p>
            <a:r>
              <a:rPr lang="it-IT" dirty="0" smtClean="0"/>
              <a:t> </a:t>
            </a:r>
            <a:r>
              <a:rPr lang="it-IT" dirty="0" smtClean="0"/>
              <a:t>Il terreno si trova anche in commercio in forma disidratata ( in questo caso reidratare il terreno in acqua distillata seguendo le istruzioni della ditta produttrice</a:t>
            </a:r>
            <a:r>
              <a:rPr lang="it-IT" dirty="0" smtClean="0"/>
              <a:t>).</a:t>
            </a:r>
          </a:p>
          <a:p>
            <a:r>
              <a:rPr lang="it-IT" dirty="0" smtClean="0"/>
              <a:t>Il </a:t>
            </a:r>
            <a:r>
              <a:rPr lang="it-IT" dirty="0" smtClean="0"/>
              <a:t>terreno pronto per l’uso può essere conservato a (5 ± 3) °C per non più di 7 giorni in condizioni ottimali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4870912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5429256" y="2285992"/>
            <a:ext cx="24288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Piastra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M.S.A. </a:t>
            </a:r>
          </a:p>
          <a:p>
            <a:r>
              <a:rPr lang="en-US" dirty="0" smtClean="0"/>
              <a:t>1) </a:t>
            </a:r>
            <a:r>
              <a:rPr lang="en-US" sz="1600" dirty="0" err="1" smtClean="0"/>
              <a:t>colonie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b="1" i="1" dirty="0" smtClean="0"/>
              <a:t>Micrococcus sp. </a:t>
            </a:r>
          </a:p>
          <a:p>
            <a:r>
              <a:rPr lang="en-US" sz="1600" dirty="0" smtClean="0"/>
              <a:t>2) </a:t>
            </a:r>
            <a:r>
              <a:rPr lang="en-US" sz="1600" dirty="0" err="1"/>
              <a:t>c</a:t>
            </a:r>
            <a:r>
              <a:rPr lang="en-US" sz="1600" dirty="0" err="1" smtClean="0"/>
              <a:t>olonie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b="1" i="1" dirty="0" smtClean="0"/>
              <a:t>Staphylococcus epidermis</a:t>
            </a:r>
          </a:p>
          <a:p>
            <a:r>
              <a:rPr lang="en-US" sz="1600" dirty="0" smtClean="0"/>
              <a:t>3) </a:t>
            </a:r>
            <a:r>
              <a:rPr lang="en-US" sz="1600" dirty="0" err="1"/>
              <a:t>c</a:t>
            </a:r>
            <a:r>
              <a:rPr lang="en-US" sz="1600" dirty="0" err="1" smtClean="0"/>
              <a:t>olonie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b="1" i="1" dirty="0" smtClean="0"/>
              <a:t>Staphylococcus </a:t>
            </a:r>
            <a:r>
              <a:rPr lang="en-US" sz="1600" b="1" i="1" dirty="0" err="1" smtClean="0"/>
              <a:t>aureus</a:t>
            </a:r>
            <a:endParaRPr lang="it-IT" sz="1600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333" t="1124" r="1471" b="57837"/>
          <a:stretch>
            <a:fillRect/>
          </a:stretch>
        </p:blipFill>
        <p:spPr bwMode="auto">
          <a:xfrm>
            <a:off x="0" y="1000108"/>
            <a:ext cx="8018287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Terreni </a:t>
            </a:r>
            <a:r>
              <a:rPr lang="it-IT" b="1" dirty="0" smtClean="0"/>
              <a:t>SELETTIVI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e </a:t>
            </a:r>
            <a:r>
              <a:rPr lang="it-IT" b="1" dirty="0" smtClean="0"/>
              <a:t>DIFFERENZIALI </a:t>
            </a:r>
            <a:r>
              <a:rPr lang="it-IT" dirty="0" smtClean="0"/>
              <a:t>(o indicativi)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TERRENI SELETTIVI</a:t>
            </a:r>
            <a:r>
              <a:rPr lang="it-IT" dirty="0" smtClean="0"/>
              <a:t>: CONSENTONO LA CRESCITA </a:t>
            </a:r>
            <a:r>
              <a:rPr lang="it-IT" dirty="0" err="1" smtClean="0"/>
              <a:t>DI</a:t>
            </a:r>
            <a:r>
              <a:rPr lang="it-IT" dirty="0" smtClean="0"/>
              <a:t> ALCUNE SPECIE MICROBICHE E NE INIBISCONO ALTRE IN QUANTO CONTENGONO SOSTANZE INIBENTI QUALI: COLORANTI, ANTIBIOTICI, SALI ORGANICI E INORGANICI.</a:t>
            </a:r>
          </a:p>
          <a:p>
            <a:r>
              <a:rPr lang="it-IT" dirty="0" smtClean="0"/>
              <a:t>L’AZIONE INIBITORIA NEI CONFRONTI DELLE ALTRE SPECIE MICROBICHE PUO’ ANCHE ESSERE EFFETTUATA AGENDO SUL VALORE </a:t>
            </a:r>
            <a:r>
              <a:rPr lang="it-IT" dirty="0" err="1" smtClean="0"/>
              <a:t>DI</a:t>
            </a:r>
            <a:r>
              <a:rPr lang="it-IT" dirty="0" smtClean="0"/>
              <a:t> pH (acido e basico)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Terreni SELETTIVI </a:t>
            </a:r>
            <a:br>
              <a:rPr lang="it-IT" dirty="0" smtClean="0"/>
            </a:br>
            <a:r>
              <a:rPr lang="it-IT" dirty="0" smtClean="0"/>
              <a:t>e DIFFERENZIALI (o indicativi)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TERRENI DIFFERENZIALI (o indicativi): </a:t>
            </a:r>
            <a:r>
              <a:rPr lang="it-IT" dirty="0" smtClean="0"/>
              <a:t>contengono sostanze chimiche, come indicatori di pH o reattivi particolari, che permettono di evidenziare le reazioni chimiche svolte da alcuni microrganismi e che quindi permettono di rilevarne la presenza. Vengono pertanto utilizzati per distinguere i diversi gruppi microbici e per effettuare prove di identificazione.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M.C.A.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MAC CONKEY AGAR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smtClean="0"/>
              <a:t>E’ un terreno selettivo differenziale utilizzato per l’isolamento delle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ENTEROBACTERIACEAE (batteri </a:t>
            </a:r>
            <a:r>
              <a:rPr lang="it-IT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gram-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bastoncellari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asporigeni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r>
              <a:rPr lang="it-IT" sz="2400" dirty="0" smtClean="0"/>
              <a:t>Valore di pH: 7,1 (neutro)</a:t>
            </a:r>
          </a:p>
          <a:p>
            <a:r>
              <a:rPr lang="it-IT" sz="2400" dirty="0" smtClean="0"/>
              <a:t>Contiene (in 1 litro di H</a:t>
            </a:r>
            <a:r>
              <a:rPr lang="it-IT" sz="1600" dirty="0" smtClean="0"/>
              <a:t>2</a:t>
            </a:r>
            <a:r>
              <a:rPr lang="it-IT" sz="2400" dirty="0" smtClean="0"/>
              <a:t>O distillata =1000 cc)</a:t>
            </a:r>
          </a:p>
          <a:p>
            <a:pPr lvl="1"/>
            <a:r>
              <a:rPr lang="it-IT" sz="2000" dirty="0" smtClean="0"/>
              <a:t>Peptone di carne	17 g</a:t>
            </a:r>
          </a:p>
          <a:p>
            <a:pPr lvl="1"/>
            <a:r>
              <a:rPr lang="it-IT" sz="2000" dirty="0" err="1" smtClean="0"/>
              <a:t>Polipeptone</a:t>
            </a:r>
            <a:r>
              <a:rPr lang="it-IT" sz="2000" dirty="0" smtClean="0"/>
              <a:t>	 3 g</a:t>
            </a:r>
            <a:endParaRPr lang="it-IT" sz="1800" dirty="0" smtClean="0"/>
          </a:p>
          <a:p>
            <a:pPr lvl="1"/>
            <a:r>
              <a:rPr lang="it-IT" sz="2000" dirty="0" smtClean="0"/>
              <a:t>Lattosio		10 g</a:t>
            </a:r>
          </a:p>
          <a:p>
            <a:pPr lvl="1"/>
            <a:r>
              <a:rPr lang="it-IT" sz="2000" dirty="0" smtClean="0"/>
              <a:t>Sali biliari		1,5 g</a:t>
            </a:r>
          </a:p>
          <a:p>
            <a:pPr lvl="1"/>
            <a:r>
              <a:rPr lang="it-IT" sz="2000" dirty="0" smtClean="0"/>
              <a:t>Cloruro di Sodio	 5 g</a:t>
            </a:r>
          </a:p>
          <a:p>
            <a:pPr lvl="1"/>
            <a:r>
              <a:rPr lang="it-IT" sz="2000" dirty="0" smtClean="0"/>
              <a:t>Rosso neutro	0,03 g   (30 mg)</a:t>
            </a:r>
            <a:endParaRPr lang="it-IT" sz="2100" dirty="0" smtClean="0"/>
          </a:p>
          <a:p>
            <a:pPr lvl="1"/>
            <a:r>
              <a:rPr lang="it-IT" sz="2100" dirty="0" err="1" smtClean="0"/>
              <a:t>Cristalvioletto</a:t>
            </a:r>
            <a:r>
              <a:rPr lang="it-IT" sz="2100" dirty="0" smtClean="0"/>
              <a:t>	0,001 g  (1 mg)</a:t>
            </a:r>
          </a:p>
          <a:p>
            <a:pPr lvl="1"/>
            <a:r>
              <a:rPr lang="it-IT" sz="2100" dirty="0" smtClean="0"/>
              <a:t>Agar-agar		13,5 g</a:t>
            </a:r>
            <a:endParaRPr lang="it-IT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M.C.A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E’ un terreno </a:t>
            </a:r>
            <a:r>
              <a:rPr lang="it-IT" dirty="0" err="1" smtClean="0"/>
              <a:t>agarizzato</a:t>
            </a:r>
            <a:r>
              <a:rPr lang="it-IT" dirty="0" smtClean="0"/>
              <a:t>, complesso, selettivo e differenziale.</a:t>
            </a:r>
          </a:p>
          <a:p>
            <a:r>
              <a:rPr lang="it-IT" dirty="0" smtClean="0"/>
              <a:t>Ha funzioni </a:t>
            </a:r>
            <a:r>
              <a:rPr lang="it-IT" b="1" u="sng" dirty="0" smtClean="0"/>
              <a:t>selettive</a:t>
            </a:r>
            <a:r>
              <a:rPr lang="it-IT" dirty="0" smtClean="0"/>
              <a:t> grazie alla presenza dei Sali biliari e del </a:t>
            </a:r>
            <a:r>
              <a:rPr lang="it-IT" dirty="0" err="1" smtClean="0"/>
              <a:t>cristalvioletto</a:t>
            </a:r>
            <a:r>
              <a:rPr lang="it-IT" dirty="0" smtClean="0"/>
              <a:t> che inibiscono la crescita dei batteri </a:t>
            </a:r>
            <a:r>
              <a:rPr lang="it-IT" dirty="0" err="1" smtClean="0"/>
              <a:t>Gram+</a:t>
            </a:r>
            <a:r>
              <a:rPr lang="it-IT" dirty="0" smtClean="0"/>
              <a:t> e permettono invece la crescita dei </a:t>
            </a:r>
            <a:r>
              <a:rPr lang="it-IT" dirty="0" err="1" smtClean="0"/>
              <a:t>Gram-</a:t>
            </a:r>
            <a:r>
              <a:rPr lang="it-IT" dirty="0" smtClean="0"/>
              <a:t> </a:t>
            </a:r>
            <a:r>
              <a:rPr lang="it-IT" dirty="0" err="1" smtClean="0"/>
              <a:t>intenstinali</a:t>
            </a:r>
            <a:r>
              <a:rPr lang="it-IT" dirty="0" smtClean="0"/>
              <a:t> (Enterobatteri) come </a:t>
            </a:r>
            <a:r>
              <a:rPr lang="it-IT" i="1" dirty="0" err="1" smtClean="0"/>
              <a:t>Escherichia</a:t>
            </a:r>
            <a:r>
              <a:rPr lang="it-IT" i="1" dirty="0" smtClean="0"/>
              <a:t> coli </a:t>
            </a:r>
            <a:r>
              <a:rPr lang="it-IT" dirty="0" smtClean="0"/>
              <a:t>e </a:t>
            </a:r>
            <a:r>
              <a:rPr lang="it-IT" i="1" dirty="0" smtClean="0"/>
              <a:t>Salmonella</a:t>
            </a:r>
            <a:r>
              <a:rPr lang="it-IT" dirty="0" smtClean="0"/>
              <a:t> </a:t>
            </a:r>
          </a:p>
          <a:p>
            <a:r>
              <a:rPr lang="it-IT" dirty="0" smtClean="0"/>
              <a:t>E’ </a:t>
            </a:r>
            <a:r>
              <a:rPr lang="it-IT" b="1" u="sng" dirty="0" smtClean="0"/>
              <a:t>differenziale</a:t>
            </a:r>
            <a:r>
              <a:rPr lang="it-IT" dirty="0" smtClean="0"/>
              <a:t> perché consente di distinguere i batteri, come E. coli, </a:t>
            </a:r>
            <a:r>
              <a:rPr lang="it-IT" u="sng" dirty="0" smtClean="0"/>
              <a:t>che fermentano il lattosio</a:t>
            </a:r>
          </a:p>
          <a:p>
            <a:pPr lvl="1"/>
            <a:r>
              <a:rPr lang="it-IT" u="sng" dirty="0" smtClean="0"/>
              <a:t> </a:t>
            </a:r>
            <a:r>
              <a:rPr lang="it-IT" dirty="0" smtClean="0"/>
              <a:t>con produzione di acidi (Acido Lattico),</a:t>
            </a:r>
          </a:p>
          <a:p>
            <a:pPr lvl="1"/>
            <a:r>
              <a:rPr lang="it-IT" dirty="0" smtClean="0"/>
              <a:t> precipitazione dei Sali biliari, </a:t>
            </a:r>
          </a:p>
          <a:p>
            <a:pPr lvl="1"/>
            <a:r>
              <a:rPr lang="it-IT" dirty="0" smtClean="0"/>
              <a:t>assorbimento del rosso neutro e formazione di colonie rosso-viola</a:t>
            </a:r>
          </a:p>
          <a:p>
            <a:r>
              <a:rPr lang="it-IT" dirty="0" smtClean="0"/>
              <a:t> dai generi </a:t>
            </a:r>
            <a:r>
              <a:rPr lang="it-IT" u="sng" dirty="0" smtClean="0"/>
              <a:t>che non fermentano il lattosio</a:t>
            </a:r>
            <a:r>
              <a:rPr lang="it-IT" dirty="0" smtClean="0"/>
              <a:t>, con colonie incolori, come </a:t>
            </a:r>
            <a:r>
              <a:rPr lang="it-IT" i="1" dirty="0" smtClean="0"/>
              <a:t>Salmonella</a:t>
            </a:r>
            <a:endParaRPr lang="it-IT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428604"/>
            <a:ext cx="7339042" cy="6027132"/>
          </a:xfrm>
        </p:spPr>
        <p:txBody>
          <a:bodyPr>
            <a:noAutofit/>
          </a:bodyPr>
          <a:lstStyle/>
          <a:p>
            <a:r>
              <a:rPr lang="it-IT" sz="1600" dirty="0" smtClean="0"/>
              <a:t>L'agar </a:t>
            </a:r>
            <a:r>
              <a:rPr lang="it-IT" sz="1600" dirty="0" err="1" smtClean="0"/>
              <a:t>MacConkey</a:t>
            </a:r>
            <a:r>
              <a:rPr lang="it-IT" sz="1600" dirty="0" smtClean="0"/>
              <a:t> è un terreno di coltura solido differenziale, ideato da Alfred </a:t>
            </a:r>
            <a:r>
              <a:rPr lang="it-IT" sz="1600" dirty="0" err="1" smtClean="0"/>
              <a:t>Theodore</a:t>
            </a:r>
            <a:r>
              <a:rPr lang="it-IT" sz="1600" dirty="0" smtClean="0"/>
              <a:t> </a:t>
            </a:r>
            <a:r>
              <a:rPr lang="it-IT" sz="1600" dirty="0" err="1" smtClean="0"/>
              <a:t>MacConkey</a:t>
            </a:r>
            <a:r>
              <a:rPr lang="it-IT" sz="1600" dirty="0" smtClean="0"/>
              <a:t>, </a:t>
            </a:r>
            <a:r>
              <a:rPr lang="it-IT" sz="1600" b="1" dirty="0" smtClean="0"/>
              <a:t>selettivo per i batteri </a:t>
            </a:r>
            <a:r>
              <a:rPr lang="it-IT" sz="1600" b="1" dirty="0" err="1" smtClean="0"/>
              <a:t>Gram</a:t>
            </a:r>
            <a:r>
              <a:rPr lang="it-IT" sz="1600" b="1" dirty="0" smtClean="0"/>
              <a:t> negativi</a:t>
            </a:r>
            <a:r>
              <a:rPr lang="it-IT" sz="1600" b="1" dirty="0" smtClean="0"/>
              <a:t>.</a:t>
            </a:r>
          </a:p>
          <a:p>
            <a:r>
              <a:rPr lang="it-IT" sz="1600" dirty="0" smtClean="0"/>
              <a:t>In questo terreno, infatti, sono presenti sia il </a:t>
            </a:r>
            <a:r>
              <a:rPr lang="it-IT" sz="1600" u="sng" dirty="0" err="1" smtClean="0"/>
              <a:t>cristalvioletto</a:t>
            </a:r>
            <a:r>
              <a:rPr lang="it-IT" sz="1600" dirty="0" smtClean="0"/>
              <a:t> che i </a:t>
            </a:r>
            <a:r>
              <a:rPr lang="it-IT" sz="1600" u="sng" dirty="0" smtClean="0"/>
              <a:t>sali</a:t>
            </a:r>
            <a:r>
              <a:rPr lang="it-IT" sz="1600" dirty="0" smtClean="0"/>
              <a:t> </a:t>
            </a:r>
            <a:r>
              <a:rPr lang="it-IT" sz="1600" u="sng" dirty="0" smtClean="0"/>
              <a:t>biliari (Sali di sodio e di potassio degli acidi biliari coniugati con la </a:t>
            </a:r>
            <a:r>
              <a:rPr lang="it-IT" sz="1600" u="sng" dirty="0" err="1" smtClean="0"/>
              <a:t>glicina</a:t>
            </a:r>
            <a:r>
              <a:rPr lang="it-IT" sz="1600" u="sng" dirty="0" smtClean="0"/>
              <a:t> e con la </a:t>
            </a:r>
            <a:r>
              <a:rPr lang="it-IT" sz="1600" u="sng" dirty="0" smtClean="0"/>
              <a:t>taurina)</a:t>
            </a:r>
            <a:r>
              <a:rPr lang="it-IT" sz="1600" dirty="0" smtClean="0"/>
              <a:t> </a:t>
            </a:r>
            <a:r>
              <a:rPr lang="it-IT" sz="1600" dirty="0" smtClean="0"/>
              <a:t>i quali sono in grado di inibire la crescita dei batteri </a:t>
            </a:r>
            <a:r>
              <a:rPr lang="it-IT" sz="1600" dirty="0" err="1" smtClean="0"/>
              <a:t>Gram</a:t>
            </a:r>
            <a:r>
              <a:rPr lang="it-IT" sz="1600" dirty="0" smtClean="0"/>
              <a:t> positivi (ed anche quella dei </a:t>
            </a:r>
            <a:r>
              <a:rPr lang="it-IT" sz="1600" dirty="0" err="1" smtClean="0"/>
              <a:t>Gram</a:t>
            </a:r>
            <a:r>
              <a:rPr lang="it-IT" sz="1600" dirty="0" smtClean="0"/>
              <a:t> negativi più esigenti dal punto di vista nutrizionale).</a:t>
            </a:r>
          </a:p>
          <a:p>
            <a:r>
              <a:rPr lang="it-IT" sz="1600" dirty="0" smtClean="0"/>
              <a:t> L'agar </a:t>
            </a:r>
            <a:r>
              <a:rPr lang="it-IT" sz="1600" dirty="0" err="1" smtClean="0"/>
              <a:t>MacConkey</a:t>
            </a:r>
            <a:r>
              <a:rPr lang="it-IT" sz="1600" dirty="0" smtClean="0"/>
              <a:t> contiene, inoltre, il </a:t>
            </a:r>
            <a:r>
              <a:rPr lang="it-IT" sz="1600" b="1" dirty="0" smtClean="0"/>
              <a:t>lattosio</a:t>
            </a:r>
            <a:r>
              <a:rPr lang="it-IT" sz="1600" dirty="0" smtClean="0"/>
              <a:t> come unica fonte di carboidrati ed il </a:t>
            </a:r>
            <a:r>
              <a:rPr lang="it-IT" sz="1600" b="1" dirty="0" smtClean="0"/>
              <a:t>rosso neutro </a:t>
            </a:r>
            <a:r>
              <a:rPr lang="it-IT" sz="1600" dirty="0" smtClean="0"/>
              <a:t>(un colorante che vira al rosso allorché il pH del mezzo scende al di sotto di 6,8). </a:t>
            </a:r>
            <a:r>
              <a:rPr lang="it-IT" sz="1600" b="1" dirty="0" smtClean="0"/>
              <a:t>I batteri che fermentano il lattosio si presentano sotto forma di colonie con varie sfumature di rosso poiché producono acidi misti che fanno scendere il pH</a:t>
            </a:r>
            <a:r>
              <a:rPr lang="it-IT" sz="1600" dirty="0" smtClean="0"/>
              <a:t>. </a:t>
            </a:r>
            <a:endParaRPr lang="it-IT" sz="1600" dirty="0" smtClean="0"/>
          </a:p>
          <a:p>
            <a:r>
              <a:rPr lang="it-IT" sz="1600" b="1" dirty="0" smtClean="0"/>
              <a:t>I </a:t>
            </a:r>
            <a:r>
              <a:rPr lang="it-IT" sz="1600" b="1" dirty="0" smtClean="0"/>
              <a:t>batteri che non fermentano il lattosio, invece, formano colonie trasparenti od incolori</a:t>
            </a:r>
            <a:r>
              <a:rPr lang="it-IT" sz="1600" dirty="0" smtClean="0"/>
              <a:t>. A seconda dell'intensità della fermentazione si possono distinguere vari gruppi di </a:t>
            </a:r>
            <a:r>
              <a:rPr lang="it-IT" sz="1600" dirty="0" smtClean="0"/>
              <a:t>batteri:</a:t>
            </a:r>
          </a:p>
          <a:p>
            <a:r>
              <a:rPr lang="it-IT" sz="1400" dirty="0" smtClean="0"/>
              <a:t>batteri </a:t>
            </a:r>
            <a:r>
              <a:rPr lang="it-IT" sz="1400" b="1" dirty="0" smtClean="0"/>
              <a:t>fortemente fermentanti il lattosio </a:t>
            </a:r>
            <a:r>
              <a:rPr lang="it-IT" sz="1400" dirty="0" smtClean="0"/>
              <a:t>che producono colonie rosse con un'area circostante di </a:t>
            </a:r>
            <a:r>
              <a:rPr lang="it-IT" sz="1400" u="sng" dirty="0" smtClean="0"/>
              <a:t>precipitazione dei sali biliari </a:t>
            </a:r>
            <a:r>
              <a:rPr lang="it-IT" sz="1400" dirty="0" smtClean="0"/>
              <a:t>(ad esempio </a:t>
            </a:r>
            <a:r>
              <a:rPr lang="it-IT" sz="1400" b="1" i="1" dirty="0" err="1" smtClean="0"/>
              <a:t>Escherichia</a:t>
            </a:r>
            <a:r>
              <a:rPr lang="it-IT" sz="1400" dirty="0" smtClean="0"/>
              <a:t>),</a:t>
            </a:r>
          </a:p>
          <a:p>
            <a:r>
              <a:rPr lang="it-IT" sz="1400" b="1" dirty="0" smtClean="0"/>
              <a:t>batteri fermentanti il lattosio seguendo la via 2,3-butilenglicole </a:t>
            </a:r>
            <a:r>
              <a:rPr lang="it-IT" sz="1400" dirty="0" smtClean="0"/>
              <a:t>producono colonie rosse </a:t>
            </a:r>
            <a:r>
              <a:rPr lang="it-IT" sz="1400" u="sng" dirty="0" smtClean="0"/>
              <a:t>senza la precipitazione dei sali biliari </a:t>
            </a:r>
            <a:r>
              <a:rPr lang="it-IT" sz="1400" dirty="0" smtClean="0"/>
              <a:t>(ad esempio </a:t>
            </a:r>
            <a:r>
              <a:rPr lang="it-IT" sz="1400" b="1" i="1" dirty="0" err="1" smtClean="0"/>
              <a:t>Enterobacter</a:t>
            </a:r>
            <a:r>
              <a:rPr lang="it-IT" sz="1400" b="1" i="1" dirty="0" smtClean="0"/>
              <a:t>, </a:t>
            </a:r>
            <a:r>
              <a:rPr lang="it-IT" sz="1400" b="1" i="1" dirty="0" err="1" smtClean="0"/>
              <a:t>Klebsiella</a:t>
            </a:r>
            <a:r>
              <a:rPr lang="it-IT" sz="1400" dirty="0" smtClean="0"/>
              <a:t>)</a:t>
            </a:r>
          </a:p>
          <a:p>
            <a:r>
              <a:rPr lang="it-IT" sz="1400" b="1" dirty="0" smtClean="0"/>
              <a:t>batteri debolmente fermentanti il lattosio </a:t>
            </a:r>
            <a:r>
              <a:rPr lang="it-IT" sz="1400" dirty="0" smtClean="0"/>
              <a:t>che formano colonie che possono apparire, dopo 24 ore, incolore per poi diventare lievemente rosate tra le 24 e le 48 ore (ad esempio </a:t>
            </a:r>
            <a:r>
              <a:rPr lang="it-IT" sz="1400" b="1" i="1" dirty="0" err="1" smtClean="0"/>
              <a:t>Citrobacter</a:t>
            </a:r>
            <a:r>
              <a:rPr lang="it-IT" sz="1400" b="1" i="1" dirty="0" smtClean="0"/>
              <a:t>, </a:t>
            </a:r>
            <a:r>
              <a:rPr lang="it-IT" sz="1400" b="1" i="1" dirty="0" err="1" smtClean="0"/>
              <a:t>Providencia</a:t>
            </a:r>
            <a:r>
              <a:rPr lang="it-IT" sz="1400" b="1" i="1" dirty="0" smtClean="0"/>
              <a:t>, </a:t>
            </a:r>
            <a:r>
              <a:rPr lang="it-IT" sz="1400" b="1" i="1" dirty="0" err="1" smtClean="0"/>
              <a:t>Hafnia</a:t>
            </a:r>
            <a:r>
              <a:rPr lang="it-IT" sz="1400" b="1" i="1" dirty="0" smtClean="0"/>
              <a:t> e </a:t>
            </a:r>
            <a:r>
              <a:rPr lang="it-IT" sz="1400" b="1" i="1" dirty="0" err="1" smtClean="0"/>
              <a:t>Serratia</a:t>
            </a:r>
            <a:r>
              <a:rPr lang="it-IT" sz="1400" dirty="0" smtClean="0"/>
              <a:t>).</a:t>
            </a:r>
            <a:endParaRPr lang="it-IT" sz="1400" dirty="0" smtClean="0"/>
          </a:p>
          <a:p>
            <a:r>
              <a:rPr lang="it-IT" sz="1400" dirty="0" smtClean="0"/>
              <a:t>Batteri dei generi </a:t>
            </a:r>
            <a:r>
              <a:rPr lang="it-IT" sz="1400" b="1" i="1" dirty="0" err="1" smtClean="0"/>
              <a:t>Proteus</a:t>
            </a:r>
            <a:r>
              <a:rPr lang="it-IT" sz="1400" b="1" i="1" dirty="0" smtClean="0"/>
              <a:t>, </a:t>
            </a:r>
            <a:r>
              <a:rPr lang="it-IT" sz="1400" b="1" i="1" dirty="0" err="1" smtClean="0"/>
              <a:t>Edwardsiella</a:t>
            </a:r>
            <a:r>
              <a:rPr lang="it-IT" sz="1400" b="1" i="1" dirty="0" smtClean="0"/>
              <a:t>, </a:t>
            </a:r>
            <a:r>
              <a:rPr lang="it-IT" sz="1400" b="1" i="1" dirty="0" err="1" smtClean="0"/>
              <a:t>Shigella</a:t>
            </a:r>
            <a:r>
              <a:rPr lang="it-IT" sz="1400" b="1" i="1" dirty="0" smtClean="0"/>
              <a:t> e Salmonella </a:t>
            </a:r>
            <a:r>
              <a:rPr lang="it-IT" sz="1400" dirty="0" smtClean="0"/>
              <a:t>danno colonie incolori o trasparenti (anche se raramente può non essere così).</a:t>
            </a:r>
            <a:endParaRPr lang="it-IT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42911" y="1643050"/>
            <a:ext cx="4500594" cy="448561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tangolo 4"/>
          <p:cNvSpPr/>
          <p:nvPr/>
        </p:nvSpPr>
        <p:spPr>
          <a:xfrm>
            <a:off x="5572132" y="2357430"/>
            <a:ext cx="235745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Una coltura di </a:t>
            </a:r>
            <a:r>
              <a:rPr lang="it-IT" b="1" i="1" dirty="0" err="1" smtClean="0"/>
              <a:t>Proteus</a:t>
            </a:r>
            <a:r>
              <a:rPr lang="it-IT" b="1" i="1" dirty="0" smtClean="0"/>
              <a:t> </a:t>
            </a:r>
            <a:r>
              <a:rPr lang="it-IT" b="1" i="1" dirty="0" err="1" smtClean="0"/>
              <a:t>vulgaris</a:t>
            </a:r>
            <a:r>
              <a:rPr lang="it-IT" dirty="0" smtClean="0"/>
              <a:t>, un tipico batterio non fermentante il lattosio, su una piastra di agar </a:t>
            </a:r>
            <a:r>
              <a:rPr lang="it-IT" dirty="0" err="1" smtClean="0"/>
              <a:t>MacConkey</a:t>
            </a:r>
            <a:r>
              <a:rPr lang="it-IT" dirty="0" smtClean="0"/>
              <a:t>. Si notino le colonie prive di colorazione.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m.s.a.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mannitol</a:t>
            </a:r>
            <a:r>
              <a:rPr lang="it-IT" dirty="0" smtClean="0"/>
              <a:t>  </a:t>
            </a:r>
            <a:r>
              <a:rPr lang="it-IT" dirty="0" err="1" smtClean="0"/>
              <a:t>salt</a:t>
            </a:r>
            <a:r>
              <a:rPr lang="it-IT" dirty="0" smtClean="0"/>
              <a:t>  agar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Terreno selettivo e differenziale utilizzato per l’isolamento degli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STAFILOCOCCHI 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(fam.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Staphylococcaceae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gram+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sferici, colonie a grappolo, aerobi e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anareobi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facoltativi, ubiquitari,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alotolleranti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-7,5% di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NaCl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S.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aureus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sopporta anche valori 10-15% di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NaCl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mesofili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it-IT" sz="2400" dirty="0" smtClean="0"/>
              <a:t>Valore di pH: 7,4</a:t>
            </a:r>
          </a:p>
          <a:p>
            <a:r>
              <a:rPr lang="it-IT" sz="2400" dirty="0" smtClean="0"/>
              <a:t>Contiene (in 1 litro di H</a:t>
            </a:r>
            <a:r>
              <a:rPr lang="it-IT" sz="1600" dirty="0" smtClean="0"/>
              <a:t>2</a:t>
            </a:r>
            <a:r>
              <a:rPr lang="it-IT" sz="2400" dirty="0" smtClean="0"/>
              <a:t>O distillata =1000 cc)</a:t>
            </a:r>
          </a:p>
          <a:p>
            <a:pPr lvl="1"/>
            <a:r>
              <a:rPr lang="it-IT" sz="2200" dirty="0" smtClean="0"/>
              <a:t>Peptone		  	10 g</a:t>
            </a:r>
          </a:p>
          <a:p>
            <a:pPr lvl="1"/>
            <a:r>
              <a:rPr lang="it-IT" sz="2200" dirty="0" smtClean="0"/>
              <a:t>Estratto di carne 	  	1 g</a:t>
            </a:r>
          </a:p>
          <a:p>
            <a:pPr lvl="1"/>
            <a:r>
              <a:rPr lang="it-IT" sz="2200" dirty="0" smtClean="0"/>
              <a:t>Sodio cloruro		 75 g</a:t>
            </a:r>
          </a:p>
          <a:p>
            <a:pPr lvl="1"/>
            <a:r>
              <a:rPr lang="it-IT" sz="2200" dirty="0" smtClean="0"/>
              <a:t>Mannitolo			 10 g</a:t>
            </a:r>
          </a:p>
          <a:p>
            <a:pPr lvl="1"/>
            <a:r>
              <a:rPr lang="it-IT" sz="2200" dirty="0" smtClean="0"/>
              <a:t>Rosso fenolo		 0,025 g (25 mg)</a:t>
            </a:r>
          </a:p>
          <a:p>
            <a:pPr lvl="1"/>
            <a:r>
              <a:rPr lang="it-IT" sz="2200" dirty="0" smtClean="0"/>
              <a:t>Agar-agar			 12 g</a:t>
            </a:r>
          </a:p>
          <a:p>
            <a:endParaRPr lang="it-IT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M.S.A.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Terreno selettivo ad alta concentrazione salina (75 g/1000cc pari al 7,5%) che inibisce la crescita di molti microrganismi.</a:t>
            </a:r>
          </a:p>
          <a:p>
            <a:r>
              <a:rPr lang="it-IT" dirty="0" smtClean="0"/>
              <a:t>E’ selettivo in quanto viene utilizzato per l’isolamento degli stafilococchi che sono </a:t>
            </a:r>
            <a:r>
              <a:rPr lang="it-IT" dirty="0" err="1" smtClean="0"/>
              <a:t>alotolleranti</a:t>
            </a:r>
            <a:endParaRPr lang="it-IT" dirty="0" smtClean="0"/>
          </a:p>
          <a:p>
            <a:r>
              <a:rPr lang="it-IT" dirty="0" smtClean="0"/>
              <a:t>E’ anche differenziale in quanto presenta il mannitolo, uno zucchero che viene fermentato da alcune specie come ad es. lo </a:t>
            </a:r>
            <a:r>
              <a:rPr lang="it-IT" i="1" dirty="0" smtClean="0"/>
              <a:t>S. </a:t>
            </a:r>
            <a:r>
              <a:rPr lang="it-IT" i="1" dirty="0" err="1" smtClean="0"/>
              <a:t>aureus</a:t>
            </a:r>
            <a:endParaRPr lang="it-IT" i="1" dirty="0" smtClean="0"/>
          </a:p>
          <a:p>
            <a:r>
              <a:rPr lang="it-IT" dirty="0" smtClean="0"/>
              <a:t>La fermentazione del mannitolo operata dallo </a:t>
            </a:r>
            <a:r>
              <a:rPr lang="it-IT" i="1" dirty="0" smtClean="0"/>
              <a:t>S. </a:t>
            </a:r>
            <a:r>
              <a:rPr lang="it-IT" i="1" dirty="0" err="1" smtClean="0"/>
              <a:t>aureus</a:t>
            </a:r>
            <a:r>
              <a:rPr lang="it-IT" dirty="0" smtClean="0"/>
              <a:t>, si osserva attraverso il viraggio del colore dell’indicatore (rosso fenolo) che in presenza di acidi cambia da rosso a giallo.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103</TotalTime>
  <Words>947</Words>
  <Application>Microsoft Office PowerPoint</Application>
  <PresentationFormat>Presentazione su schermo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Mito</vt:lpstr>
      <vt:lpstr>M.C.A. E M.S.A.</vt:lpstr>
      <vt:lpstr>Terreni SELETTIVI  e DIFFERENZIALI (o indicativi)</vt:lpstr>
      <vt:lpstr>Terreni SELETTIVI  e DIFFERENZIALI (o indicativi)</vt:lpstr>
      <vt:lpstr>M.C.A. MAC CONKEY AGAR</vt:lpstr>
      <vt:lpstr>M.C.A</vt:lpstr>
      <vt:lpstr>Diapositiva 6</vt:lpstr>
      <vt:lpstr>Diapositiva 7</vt:lpstr>
      <vt:lpstr>m.s.a. mannitol  salt  agar</vt:lpstr>
      <vt:lpstr>M.S.A. 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M.C.A. e M.S.A.</dc:title>
  <dc:creator>daniele</dc:creator>
  <cp:lastModifiedBy>daniele</cp:lastModifiedBy>
  <cp:revision>17</cp:revision>
  <dcterms:created xsi:type="dcterms:W3CDTF">2013-04-03T16:58:05Z</dcterms:created>
  <dcterms:modified xsi:type="dcterms:W3CDTF">2013-04-03T18:41:52Z</dcterms:modified>
</cp:coreProperties>
</file>